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Short Stack"/>
      <p:regular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ShortStack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ed28ace2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62ed28ace2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62ed28ace2_2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ed28ace2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62ed28ace2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ed28ace2_2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62ed28ace2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2ed28ace2_2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62ed28ace2_2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ed28ace2_2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2ed28ace2_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2ed28ace2_2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2ed28ace2_2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2ed28ace2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62ed28ace2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ed28ace2_2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62ed28ace2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ed28ace2_2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62ed28ace2_2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ed28ace2_2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2ed28ace2_2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2ed28ace2_2_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2ed28ace2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ed28ace2_2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2ed28ace2_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ed28ace2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62ed28ace2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2ed28ace2_2_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2ed28ace2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2ed28ace2_2_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62ed28ace2_2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ed28ace2_2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2ed28ace2_2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2ed28ace2_2_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62ed28ace2_2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2ed28ace2_2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62ed28ace2_2_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2ed28ace2_2_2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ed28ace2_2_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62ed28ace2_2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ed28ace2_2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62ed28ace2_2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ed28ace2_2_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2ed28ace2_2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2ed28ace2_2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62ed28ace2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ed28ace2_2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2ed28ace2_2_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62ed28ace2_2_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2ed28ace2_2_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2ed28ace2_2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2ed28ace2_2_2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62ed28ace2_2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ed28ace2_2_2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62ed28ace2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2ed28ace2_2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62ed28ace2_2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2ed28ace2_2_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62ed28ace2_2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2ed28ace2_2_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62ed28ace2_2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ed28ace2_2_2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62ed28ace2_2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2ed28ace2_2_2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2ed28ace2_2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2ed28ace2_2_2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62ed28ace2_2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2ed28ace2_2_2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62ed28ace2_2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ed28ace2_2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2ed28ace2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2ed28ace2_2_3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62ed28ace2_2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ed28ace2_2_3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62ed28ace2_2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2ed28ace2_2_3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62ed28ace2_2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2ed28ace2_2_3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62ed28ace2_2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2ed28ace2_2_3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62ed28ace2_2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2ed28ace2_2_3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62ed28ace2_2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2ed28ace2_2_3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62ed28ace2_2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2ed28ace2_2_3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62ed28ace2_2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2ed28ace2_2_3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62ed28ace2_2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2ed28ace2_2_3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62ed28ace2_2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ed28ace2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2ed28ace2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2ed28ace2_2_3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62ed28ace2_2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2ed28ace2_2_3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62ed28ace2_2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2ed28ace2_2_4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62ed28ace2_2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2ed28ace2_2_4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62ed28ace2_2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2ed28ace2_2_4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62ed28ace2_2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2ed28ace2_2_4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62ed28ace2_2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2ed28ace2_2_4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62ed28ace2_2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2ed28ace2_2_4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62ed28ace2_2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2ed28ace2_2_4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2ed28ace2_2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2ed28ace2_2_4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62ed28ace2_2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2ed28ace2_2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2ed28ace2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2ed28ace2_2_4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62ed28ace2_2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2ed28ace2_2_4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62ed28ace2_2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2ed28ace2_2_4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62ed28ace2_2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2ed28ace2_2_4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62ed28ace2_2_4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2ed28ace2_2_5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62ed28ace2_2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2ed28ace2_2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62ed28ace2_2_5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62ed28ace2_2_5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2ed28ace2_2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62ed28ace2_2_5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62ed28ace2_2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2ed28ace2_2_5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62ed28ace2_2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2ed28ace2_2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62ed28ace2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ed28ace2_2_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62ed28ace2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ed28ace2_2_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62ed28ace2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9" Type="http://schemas.openxmlformats.org/officeDocument/2006/relationships/image" Target="../media/image16.jpg"/><Relationship Id="rId5" Type="http://schemas.openxmlformats.org/officeDocument/2006/relationships/image" Target="../media/image14.png"/><Relationship Id="rId6" Type="http://schemas.openxmlformats.org/officeDocument/2006/relationships/image" Target="../media/image23.gif"/><Relationship Id="rId7" Type="http://schemas.openxmlformats.org/officeDocument/2006/relationships/image" Target="../media/image20.jpg"/><Relationship Id="rId8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6.jpg"/><Relationship Id="rId5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34.jpg"/><Relationship Id="rId6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3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51.jpg"/><Relationship Id="rId5" Type="http://schemas.openxmlformats.org/officeDocument/2006/relationships/image" Target="../media/image56.jpg"/><Relationship Id="rId6" Type="http://schemas.openxmlformats.org/officeDocument/2006/relationships/image" Target="../media/image53.jpg"/><Relationship Id="rId7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Relationship Id="rId4" Type="http://schemas.openxmlformats.org/officeDocument/2006/relationships/image" Target="../media/image51.jpg"/><Relationship Id="rId5" Type="http://schemas.openxmlformats.org/officeDocument/2006/relationships/image" Target="../media/image56.jpg"/><Relationship Id="rId6" Type="http://schemas.openxmlformats.org/officeDocument/2006/relationships/image" Target="../media/image53.jpg"/><Relationship Id="rId7" Type="http://schemas.openxmlformats.org/officeDocument/2006/relationships/image" Target="../media/image50.jpg"/><Relationship Id="rId8" Type="http://schemas.openxmlformats.org/officeDocument/2006/relationships/image" Target="../media/image5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jpg"/><Relationship Id="rId4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51.jpg"/><Relationship Id="rId5" Type="http://schemas.openxmlformats.org/officeDocument/2006/relationships/image" Target="../media/image56.jpg"/><Relationship Id="rId6" Type="http://schemas.openxmlformats.org/officeDocument/2006/relationships/image" Target="../media/image53.jpg"/><Relationship Id="rId7" Type="http://schemas.openxmlformats.org/officeDocument/2006/relationships/image" Target="../media/image50.jpg"/><Relationship Id="rId8" Type="http://schemas.openxmlformats.org/officeDocument/2006/relationships/image" Target="../media/image4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5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56.jpg"/><Relationship Id="rId6" Type="http://schemas.openxmlformats.org/officeDocument/2006/relationships/image" Target="../media/image50.jpg"/><Relationship Id="rId7" Type="http://schemas.openxmlformats.org/officeDocument/2006/relationships/image" Target="../media/image51.jpg"/><Relationship Id="rId8" Type="http://schemas.openxmlformats.org/officeDocument/2006/relationships/image" Target="../media/image5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jpg"/><Relationship Id="rId4" Type="http://schemas.openxmlformats.org/officeDocument/2006/relationships/image" Target="../media/image50.jpg"/><Relationship Id="rId9" Type="http://schemas.openxmlformats.org/officeDocument/2006/relationships/image" Target="../media/image59.jpg"/><Relationship Id="rId5" Type="http://schemas.openxmlformats.org/officeDocument/2006/relationships/image" Target="../media/image53.jpg"/><Relationship Id="rId6" Type="http://schemas.openxmlformats.org/officeDocument/2006/relationships/image" Target="../media/image25.png"/><Relationship Id="rId7" Type="http://schemas.openxmlformats.org/officeDocument/2006/relationships/image" Target="../media/image61.jpg"/><Relationship Id="rId8" Type="http://schemas.openxmlformats.org/officeDocument/2006/relationships/image" Target="../media/image5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jpg"/><Relationship Id="rId4" Type="http://schemas.openxmlformats.org/officeDocument/2006/relationships/image" Target="../media/image50.jpg"/><Relationship Id="rId9" Type="http://schemas.openxmlformats.org/officeDocument/2006/relationships/image" Target="../media/image59.jpg"/><Relationship Id="rId5" Type="http://schemas.openxmlformats.org/officeDocument/2006/relationships/image" Target="../media/image53.jpg"/><Relationship Id="rId6" Type="http://schemas.openxmlformats.org/officeDocument/2006/relationships/image" Target="../media/image25.png"/><Relationship Id="rId7" Type="http://schemas.openxmlformats.org/officeDocument/2006/relationships/image" Target="../media/image61.jpg"/><Relationship Id="rId8" Type="http://schemas.openxmlformats.org/officeDocument/2006/relationships/image" Target="../media/image5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jpg"/><Relationship Id="rId4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834390" y="703008"/>
            <a:ext cx="7475220" cy="1914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zh-CN" sz="7200"/>
              <a:t>Moneyness</a:t>
            </a:r>
            <a:endParaRPr sz="1100"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1612773" y="4006554"/>
            <a:ext cx="5918454" cy="5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CN" sz="2100"/>
              <a:t>Sunny Aggarwal</a:t>
            </a:r>
            <a:endParaRPr sz="1100"/>
          </a:p>
        </p:txBody>
      </p:sp>
      <p:sp>
        <p:nvSpPr>
          <p:cNvPr id="132" name="Google Shape;132;p25"/>
          <p:cNvSpPr txBox="1"/>
          <p:nvPr/>
        </p:nvSpPr>
        <p:spPr>
          <a:xfrm>
            <a:off x="948690" y="2806262"/>
            <a:ext cx="7475220" cy="82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C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(Hint: Nothing is.)</a:t>
            </a:r>
            <a:endParaRPr sz="1100"/>
          </a:p>
        </p:txBody>
      </p:sp>
      <p:sp>
        <p:nvSpPr>
          <p:cNvPr id="133" name="Google Shape;133;p25"/>
          <p:cNvSpPr txBox="1"/>
          <p:nvPr/>
        </p:nvSpPr>
        <p:spPr>
          <a:xfrm>
            <a:off x="891540" y="2131424"/>
            <a:ext cx="7475220" cy="82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0" i="0" lang="zh-CN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ETH isn’t Money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397" y="939998"/>
            <a:ext cx="5083205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24780" l="0" r="0" t="0"/>
          <a:stretch/>
        </p:blipFill>
        <p:spPr>
          <a:xfrm>
            <a:off x="181580" y="273844"/>
            <a:ext cx="8780841" cy="414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42" y="290143"/>
            <a:ext cx="8775116" cy="457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ctrTitle"/>
          </p:nvPr>
        </p:nvSpPr>
        <p:spPr>
          <a:xfrm>
            <a:off x="1265975" y="2954771"/>
            <a:ext cx="1851880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Store of Value</a:t>
            </a:r>
            <a:endParaRPr sz="1100"/>
          </a:p>
        </p:txBody>
      </p:sp>
      <p:sp>
        <p:nvSpPr>
          <p:cNvPr id="212" name="Google Shape;212;p38"/>
          <p:cNvSpPr txBox="1"/>
          <p:nvPr/>
        </p:nvSpPr>
        <p:spPr>
          <a:xfrm>
            <a:off x="3453516" y="2409261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213" name="Google Shape;213;p38"/>
          <p:cNvSpPr txBox="1"/>
          <p:nvPr/>
        </p:nvSpPr>
        <p:spPr>
          <a:xfrm>
            <a:off x="5947320" y="2286940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descr="Image result for safe clipart" id="214" name="Google Shape;2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498" y="1672252"/>
            <a:ext cx="1791187" cy="12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347" y="1750630"/>
            <a:ext cx="17049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uler clip art" id="216" name="Google Shape;21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6327" y="1616011"/>
            <a:ext cx="1620124" cy="121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/>
        </p:nvSpPr>
        <p:spPr>
          <a:xfrm>
            <a:off x="3453516" y="2409261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222" name="Google Shape;222;p39"/>
          <p:cNvSpPr txBox="1"/>
          <p:nvPr/>
        </p:nvSpPr>
        <p:spPr>
          <a:xfrm>
            <a:off x="5947320" y="2286940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347" y="1750630"/>
            <a:ext cx="17049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uler clip art" id="224" name="Google Shape;2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327" y="1616011"/>
            <a:ext cx="1620124" cy="121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/>
        </p:nvSpPr>
        <p:spPr>
          <a:xfrm>
            <a:off x="5947320" y="2286940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descr="Image result for dollar" id="230" name="Google Shape;2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03" y="1679519"/>
            <a:ext cx="863606" cy="121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2601" y="1209182"/>
            <a:ext cx="1474661" cy="614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k deposit" id="232" name="Google Shape;23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38255"/>
            <a:ext cx="1398472" cy="1398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oney market mutual funds" id="233" name="Google Shape;23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1403" y="2274875"/>
            <a:ext cx="1257057" cy="175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2657" y="1074203"/>
            <a:ext cx="1497286" cy="955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s quarter" id="235" name="Google Shape;23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9929" y="2766936"/>
            <a:ext cx="962742" cy="952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100 dollar bills" id="236" name="Google Shape;236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5664" y="3036896"/>
            <a:ext cx="1621541" cy="6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 txBox="1"/>
          <p:nvPr/>
        </p:nvSpPr>
        <p:spPr>
          <a:xfrm>
            <a:off x="1870861" y="3719021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Assets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/>
        </p:nvSpPr>
        <p:spPr>
          <a:xfrm>
            <a:off x="3453516" y="2409261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243" name="Google Shape;243;p41"/>
          <p:cNvSpPr txBox="1"/>
          <p:nvPr/>
        </p:nvSpPr>
        <p:spPr>
          <a:xfrm>
            <a:off x="5947320" y="2286940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347" y="1750630"/>
            <a:ext cx="17049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uler clip art" id="245" name="Google Shape;24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327" y="1616011"/>
            <a:ext cx="1620124" cy="121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sp>
        <p:nvSpPr>
          <p:cNvPr id="251" name="Google Shape;251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id="252" name="Google Shape;2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897"/>
            <a:ext cx="9144000" cy="575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sz="1100"/>
              <a:t>Prices of Money</a:t>
            </a:r>
            <a:endParaRPr sz="1100"/>
          </a:p>
        </p:txBody>
      </p:sp>
      <p:sp>
        <p:nvSpPr>
          <p:cNvPr id="258" name="Google Shape;258;p43"/>
          <p:cNvSpPr/>
          <p:nvPr/>
        </p:nvSpPr>
        <p:spPr>
          <a:xfrm>
            <a:off x="2366764" y="1798461"/>
            <a:ext cx="4410470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Rate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Level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5842"/>
            <a:ext cx="9153448" cy="172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4">
            <a:alphaModFix/>
          </a:blip>
          <a:srcRect b="1" l="0" r="0" t="1212"/>
          <a:stretch/>
        </p:blipFill>
        <p:spPr>
          <a:xfrm>
            <a:off x="-10862" y="420000"/>
            <a:ext cx="9154862" cy="205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sz="1100"/>
              <a:t>Prices of Money</a:t>
            </a:r>
            <a:endParaRPr sz="1100"/>
          </a:p>
        </p:txBody>
      </p:sp>
      <p:sp>
        <p:nvSpPr>
          <p:cNvPr id="264" name="Google Shape;264;p44"/>
          <p:cNvSpPr/>
          <p:nvPr/>
        </p:nvSpPr>
        <p:spPr>
          <a:xfrm>
            <a:off x="2366764" y="1798461"/>
            <a:ext cx="4410470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 — Different types of money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 — Future money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Rate — Foreign Money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Level — Commodities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upply and demand for money" id="269" name="Google Shape;2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678" y="218054"/>
            <a:ext cx="5342644" cy="4707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3453516" y="2409261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pic>
        <p:nvPicPr>
          <p:cNvPr id="275" name="Google Shape;2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347" y="1750630"/>
            <a:ext cx="17049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/>
          <p:nvPr/>
        </p:nvSpPr>
        <p:spPr>
          <a:xfrm>
            <a:off x="938047" y="2009095"/>
            <a:ext cx="7267904" cy="11253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 more </a:t>
            </a:r>
            <a:r>
              <a:rPr i="1" lang="zh-C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money-like</a:t>
            </a:r>
            <a:r>
              <a:rPr lang="zh-C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instrument is relatively more tradeable, or marketable, than a less money-like instrument.” 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JP Koning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bananas" id="294" name="Google Shape;29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1827" y="855577"/>
            <a:ext cx="1134132" cy="11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20 dollar bill" id="301" name="Google Shape;30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408" y="1142999"/>
            <a:ext cx="1679576" cy="7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1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100 dollar bills" id="308" name="Google Shape;30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860" y="1160800"/>
            <a:ext cx="1621541" cy="682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20 dollar bill" id="309" name="Google Shape;30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4408" y="1142999"/>
            <a:ext cx="1679576" cy="7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gift cards" id="316" name="Google Shape;31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6049" y="1081475"/>
            <a:ext cx="1467343" cy="102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land asset" id="323" name="Google Shape;3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720" y="870206"/>
            <a:ext cx="1663262" cy="111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834390" y="1614715"/>
            <a:ext cx="7475220" cy="1914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CN" sz="6000"/>
              <a:t>What is Money?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6438" y="1059191"/>
            <a:ext cx="1936121" cy="846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770929"/>
            <a:ext cx="7886700" cy="344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sz="1100"/>
              <a:t>Example Useful Properties</a:t>
            </a:r>
            <a:endParaRPr sz="1100"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Stability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Ease of transfer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Liquidity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Durability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Usefulness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Fungibility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Divisibility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Privacy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7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ether logo" id="348" name="Google Shape;34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1014" y="1471741"/>
            <a:ext cx="452254" cy="7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8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ether logo" id="355" name="Google Shape;35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1014" y="1471741"/>
            <a:ext cx="452254" cy="737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 logo" id="356" name="Google Shape;35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4939" y="1421825"/>
            <a:ext cx="835794" cy="83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 txBox="1"/>
          <p:nvPr/>
        </p:nvSpPr>
        <p:spPr>
          <a:xfrm>
            <a:off x="3740368" y="2934500"/>
            <a:ext cx="16632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Moneyness </a:t>
            </a:r>
            <a:endParaRPr sz="1100"/>
          </a:p>
        </p:txBody>
      </p:sp>
      <p:pic>
        <p:nvPicPr>
          <p:cNvPr descr="Image result for ether logo" id="363" name="Google Shape;36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1014" y="1471741"/>
            <a:ext cx="452254" cy="737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 logo" id="364" name="Google Shape;36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4939" y="1421825"/>
            <a:ext cx="835794" cy="835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 ether dogecoin" id="365" name="Google Shape;36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9051" y="1513124"/>
            <a:ext cx="710293" cy="71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sz="1100"/>
              <a:t>Example Useful Properties</a:t>
            </a:r>
            <a:endParaRPr sz="1100"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Stability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Ease of transfer 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Liquidity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Durability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Usefulness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Fungibility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Divisibility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Privacy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sz="1100"/>
              <a:t>Example Useful Properties</a:t>
            </a:r>
            <a:endParaRPr sz="1100"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Stability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Ease of transfer </a:t>
            </a:r>
            <a:r>
              <a:rPr lang="zh-CN" sz="2500">
                <a:solidFill>
                  <a:srgbClr val="6AA84F"/>
                </a:solidFill>
              </a:rPr>
              <a:t>✓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Liquidity </a:t>
            </a:r>
            <a:r>
              <a:rPr lang="zh-CN" sz="2500">
                <a:solidFill>
                  <a:srgbClr val="6AA84F"/>
                </a:solidFill>
              </a:rPr>
              <a:t>✓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Durability </a:t>
            </a:r>
            <a:r>
              <a:rPr lang="zh-CN" sz="2500">
                <a:solidFill>
                  <a:srgbClr val="6AA84F"/>
                </a:solidFill>
              </a:rPr>
              <a:t>✓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Usefulness </a:t>
            </a:r>
            <a:r>
              <a:rPr lang="zh-CN" sz="2500">
                <a:solidFill>
                  <a:srgbClr val="6AA84F"/>
                </a:solidFill>
              </a:rPr>
              <a:t>✓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Fungibility </a:t>
            </a:r>
            <a:r>
              <a:rPr lang="zh-CN" sz="2500">
                <a:solidFill>
                  <a:srgbClr val="6AA84F"/>
                </a:solidFill>
              </a:rPr>
              <a:t>✓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Divisibility</a:t>
            </a:r>
            <a:r>
              <a:rPr lang="zh-CN" sz="2500">
                <a:solidFill>
                  <a:srgbClr val="6AA84F"/>
                </a:solidFill>
              </a:rPr>
              <a:t> ✓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Privacy</a:t>
            </a:r>
            <a:r>
              <a:rPr lang="zh-CN" sz="2500">
                <a:solidFill>
                  <a:srgbClr val="6AA84F"/>
                </a:solidFill>
              </a:rPr>
              <a:t> </a:t>
            </a:r>
            <a:endParaRPr sz="2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inelastic supply increase in demand" id="382" name="Google Shape;38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309" y="254748"/>
            <a:ext cx="4797382" cy="463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An Increase in Demand Affects Market Equilibrium" id="387" name="Google Shape;3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122" y="0"/>
            <a:ext cx="64305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ctrTitle"/>
          </p:nvPr>
        </p:nvSpPr>
        <p:spPr>
          <a:xfrm>
            <a:off x="1265975" y="2954771"/>
            <a:ext cx="1851880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Store of Value</a:t>
            </a:r>
            <a:endParaRPr sz="1100"/>
          </a:p>
        </p:txBody>
      </p:sp>
      <p:sp>
        <p:nvSpPr>
          <p:cNvPr id="151" name="Google Shape;151;p28"/>
          <p:cNvSpPr txBox="1"/>
          <p:nvPr/>
        </p:nvSpPr>
        <p:spPr>
          <a:xfrm>
            <a:off x="3453516" y="2409261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152" name="Google Shape;152;p28"/>
          <p:cNvSpPr txBox="1"/>
          <p:nvPr/>
        </p:nvSpPr>
        <p:spPr>
          <a:xfrm>
            <a:off x="5947320" y="2286940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zh-C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descr="Image result for safe clipart"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498" y="1672252"/>
            <a:ext cx="1791187" cy="12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347" y="1750630"/>
            <a:ext cx="17049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uler clip art" id="155" name="Google Shape;15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6327" y="1616011"/>
            <a:ext cx="1620124" cy="121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An Increase in Supply Affects Market Equilibrium" id="392" name="Google Shape;3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122" y="0"/>
            <a:ext cx="64305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986" y="939998"/>
            <a:ext cx="4146028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 txBox="1"/>
          <p:nvPr/>
        </p:nvSpPr>
        <p:spPr>
          <a:xfrm>
            <a:off x="4751984" y="2867674"/>
            <a:ext cx="1475009" cy="423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Discipline</a:t>
            </a:r>
            <a:endParaRPr sz="1100"/>
          </a:p>
        </p:txBody>
      </p:sp>
      <p:sp>
        <p:nvSpPr>
          <p:cNvPr id="399" name="Google Shape;399;p65"/>
          <p:cNvSpPr txBox="1"/>
          <p:nvPr/>
        </p:nvSpPr>
        <p:spPr>
          <a:xfrm>
            <a:off x="5273252" y="1903836"/>
            <a:ext cx="1475009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Elasticity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645" y="372533"/>
            <a:ext cx="4649506" cy="439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6"/>
          <p:cNvSpPr txBox="1"/>
          <p:nvPr>
            <p:ph type="ctrTitle"/>
          </p:nvPr>
        </p:nvSpPr>
        <p:spPr>
          <a:xfrm>
            <a:off x="2107645" y="2648532"/>
            <a:ext cx="1475009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Discipline</a:t>
            </a:r>
            <a:endParaRPr sz="1100"/>
          </a:p>
        </p:txBody>
      </p:sp>
      <p:sp>
        <p:nvSpPr>
          <p:cNvPr id="406" name="Google Shape;406;p66"/>
          <p:cNvSpPr txBox="1"/>
          <p:nvPr/>
        </p:nvSpPr>
        <p:spPr>
          <a:xfrm>
            <a:off x="5282142" y="2648532"/>
            <a:ext cx="1475009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Elasticity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sz="1100"/>
              <a:t>Example Useful Properties</a:t>
            </a:r>
            <a:endParaRPr sz="1100"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Stability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Ease of transfer 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Liquidity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Durability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Usefulness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Fungibility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Divisibility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zh-CN" sz="2500"/>
              <a:t>Privacy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050" y="492008"/>
            <a:ext cx="4895850" cy="431850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8"/>
          <p:cNvSpPr txBox="1"/>
          <p:nvPr/>
        </p:nvSpPr>
        <p:spPr>
          <a:xfrm>
            <a:off x="1943100" y="1294209"/>
            <a:ext cx="5257800" cy="2555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Calibri"/>
              <a:buNone/>
            </a:pPr>
            <a:r>
              <a:rPr lang="zh-CN" sz="10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ILP</a:t>
            </a:r>
            <a:endParaRPr sz="10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htlc how" id="423" name="Google Shape;42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189" y="291141"/>
            <a:ext cx="4638293" cy="4561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ghtning network logo" id="424" name="Google Shape;42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1" y="3238501"/>
            <a:ext cx="1904999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498905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407934"/>
            <a:ext cx="406400" cy="26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498905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407934"/>
            <a:ext cx="406400" cy="26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498905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357" y="3418421"/>
            <a:ext cx="406400" cy="269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72"/>
          <p:cNvCxnSpPr/>
          <p:nvPr/>
        </p:nvCxnSpPr>
        <p:spPr>
          <a:xfrm rot="10800000">
            <a:off x="3188524" y="2386940"/>
            <a:ext cx="155833" cy="676894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2" name="Google Shape;462;p72"/>
          <p:cNvSpPr txBox="1"/>
          <p:nvPr/>
        </p:nvSpPr>
        <p:spPr>
          <a:xfrm>
            <a:off x="2595520" y="2813539"/>
            <a:ext cx="1474747" cy="26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1100"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498905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357" y="3418421"/>
            <a:ext cx="406400" cy="26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524" y="476106"/>
            <a:ext cx="7300953" cy="419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357" y="3553210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357" y="3418421"/>
            <a:ext cx="406400" cy="269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 rot="10800000">
            <a:off x="3188524" y="2386940"/>
            <a:ext cx="155833" cy="676894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8" name="Google Shape;488;p74"/>
          <p:cNvSpPr txBox="1"/>
          <p:nvPr/>
        </p:nvSpPr>
        <p:spPr>
          <a:xfrm>
            <a:off x="2595520" y="2813539"/>
            <a:ext cx="1474747" cy="26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1100"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357" y="3553210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357" y="3418421"/>
            <a:ext cx="406400" cy="269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75"/>
          <p:cNvCxnSpPr/>
          <p:nvPr/>
        </p:nvCxnSpPr>
        <p:spPr>
          <a:xfrm rot="10800000">
            <a:off x="3188524" y="2386940"/>
            <a:ext cx="155833" cy="676894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2" name="Google Shape;502;p75"/>
          <p:cNvSpPr txBox="1"/>
          <p:nvPr/>
        </p:nvSpPr>
        <p:spPr>
          <a:xfrm>
            <a:off x="2595520" y="2813539"/>
            <a:ext cx="1474747" cy="26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1100"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73182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443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ther logo" id="513" name="Google Shape;513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08883" y="1991876"/>
            <a:ext cx="25124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ther logo" id="514" name="Google Shape;51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6033" y="1923762"/>
            <a:ext cx="25124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ther logo" id="515" name="Google Shape;515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3183" y="1871698"/>
            <a:ext cx="25124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3508" y="1654183"/>
            <a:ext cx="406400" cy="26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3508" y="1576544"/>
            <a:ext cx="406400" cy="26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25" y="295275"/>
            <a:ext cx="46291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690" y="3451433"/>
            <a:ext cx="1918279" cy="16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1725" y="409575"/>
            <a:ext cx="462915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7"/>
          <p:cNvSpPr txBox="1"/>
          <p:nvPr/>
        </p:nvSpPr>
        <p:spPr>
          <a:xfrm rot="-2006184">
            <a:off x="3239133" y="1326037"/>
            <a:ext cx="1142435" cy="300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Lightning Channel</a:t>
            </a:r>
            <a:endParaRPr sz="1100"/>
          </a:p>
        </p:txBody>
      </p:sp>
      <p:sp>
        <p:nvSpPr>
          <p:cNvPr id="526" name="Google Shape;526;p77"/>
          <p:cNvSpPr txBox="1"/>
          <p:nvPr/>
        </p:nvSpPr>
        <p:spPr>
          <a:xfrm rot="2246676">
            <a:off x="4747827" y="1590007"/>
            <a:ext cx="1142435" cy="300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Venmo</a:t>
            </a:r>
            <a:endParaRPr sz="1100"/>
          </a:p>
        </p:txBody>
      </p:sp>
      <p:sp>
        <p:nvSpPr>
          <p:cNvPr id="527" name="Google Shape;527;p77"/>
          <p:cNvSpPr txBox="1"/>
          <p:nvPr/>
        </p:nvSpPr>
        <p:spPr>
          <a:xfrm rot="6549827">
            <a:off x="4898473" y="2702608"/>
            <a:ext cx="1142435" cy="300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Cosmos Chain</a:t>
            </a:r>
            <a:endParaRPr sz="1100"/>
          </a:p>
        </p:txBody>
      </p:sp>
      <p:sp>
        <p:nvSpPr>
          <p:cNvPr id="528" name="Google Shape;528;p77"/>
          <p:cNvSpPr txBox="1"/>
          <p:nvPr/>
        </p:nvSpPr>
        <p:spPr>
          <a:xfrm>
            <a:off x="3847771" y="3408786"/>
            <a:ext cx="1142435" cy="300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zh-C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Connext Channel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8"/>
          <p:cNvSpPr txBox="1"/>
          <p:nvPr>
            <p:ph type="ctrTitle"/>
          </p:nvPr>
        </p:nvSpPr>
        <p:spPr>
          <a:xfrm>
            <a:off x="1305388" y="2568515"/>
            <a:ext cx="1851880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Store of Value</a:t>
            </a:r>
            <a:endParaRPr sz="1100"/>
          </a:p>
        </p:txBody>
      </p:sp>
      <p:sp>
        <p:nvSpPr>
          <p:cNvPr id="534" name="Google Shape;534;p78"/>
          <p:cNvSpPr txBox="1"/>
          <p:nvPr/>
        </p:nvSpPr>
        <p:spPr>
          <a:xfrm>
            <a:off x="3492930" y="2023006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535" name="Google Shape;535;p78"/>
          <p:cNvSpPr txBox="1"/>
          <p:nvPr/>
        </p:nvSpPr>
        <p:spPr>
          <a:xfrm>
            <a:off x="5986733" y="1900685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id="536" name="Google Shape;53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602" y="1227284"/>
            <a:ext cx="1236877" cy="109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/>
          <p:nvPr>
            <p:ph type="ctrTitle"/>
          </p:nvPr>
        </p:nvSpPr>
        <p:spPr>
          <a:xfrm>
            <a:off x="1305388" y="2568515"/>
            <a:ext cx="1851880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Store of Value</a:t>
            </a:r>
            <a:endParaRPr sz="1100"/>
          </a:p>
        </p:txBody>
      </p:sp>
      <p:sp>
        <p:nvSpPr>
          <p:cNvPr id="542" name="Google Shape;542;p79"/>
          <p:cNvSpPr txBox="1"/>
          <p:nvPr/>
        </p:nvSpPr>
        <p:spPr>
          <a:xfrm>
            <a:off x="3492930" y="2023006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543" name="Google Shape;543;p79"/>
          <p:cNvSpPr txBox="1"/>
          <p:nvPr/>
        </p:nvSpPr>
        <p:spPr>
          <a:xfrm>
            <a:off x="5986733" y="1900685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id="544" name="Google Shape;54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602" y="1227284"/>
            <a:ext cx="1236877" cy="1091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ocks certificate" id="545" name="Google Shape;54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36" y="472654"/>
            <a:ext cx="1292155" cy="846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bill" id="546" name="Google Shape;54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0582" y="442057"/>
            <a:ext cx="1079255" cy="907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" id="547" name="Google Shape;547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4773" y="1515194"/>
            <a:ext cx="803108" cy="80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ld" id="548" name="Google Shape;548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192" y="1473686"/>
            <a:ext cx="1473041" cy="1003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0"/>
          <p:cNvSpPr txBox="1"/>
          <p:nvPr>
            <p:ph type="ctrTitle"/>
          </p:nvPr>
        </p:nvSpPr>
        <p:spPr>
          <a:xfrm>
            <a:off x="1305388" y="2568515"/>
            <a:ext cx="1851880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Store of Value</a:t>
            </a:r>
            <a:endParaRPr sz="1100"/>
          </a:p>
        </p:txBody>
      </p:sp>
      <p:sp>
        <p:nvSpPr>
          <p:cNvPr id="554" name="Google Shape;554;p80"/>
          <p:cNvSpPr txBox="1"/>
          <p:nvPr/>
        </p:nvSpPr>
        <p:spPr>
          <a:xfrm>
            <a:off x="3492930" y="2023006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555" name="Google Shape;555;p80"/>
          <p:cNvSpPr txBox="1"/>
          <p:nvPr/>
        </p:nvSpPr>
        <p:spPr>
          <a:xfrm>
            <a:off x="5986733" y="1900685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id="556" name="Google Shape;5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602" y="1227284"/>
            <a:ext cx="1236877" cy="1091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ocks certificate" id="557" name="Google Shape;55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36" y="472654"/>
            <a:ext cx="1292155" cy="846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bill" id="558" name="Google Shape;55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0582" y="442057"/>
            <a:ext cx="1079255" cy="907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" id="559" name="Google Shape;559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4773" y="1515194"/>
            <a:ext cx="803108" cy="80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ld" id="560" name="Google Shape;560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192" y="1473686"/>
            <a:ext cx="1473041" cy="1003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question mark" id="561" name="Google Shape;561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9836" y="711641"/>
            <a:ext cx="1080437" cy="163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769863" y="238622"/>
            <a:ext cx="2103403" cy="188003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unidad de fomento" id="572" name="Google Shape;57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2857993"/>
            <a:ext cx="55816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nidad de fomento" id="573" name="Google Shape;57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1825" y="256682"/>
            <a:ext cx="280035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"/>
          <p:cNvSpPr txBox="1"/>
          <p:nvPr>
            <p:ph type="ctrTitle"/>
          </p:nvPr>
        </p:nvSpPr>
        <p:spPr>
          <a:xfrm>
            <a:off x="1305388" y="2568515"/>
            <a:ext cx="1851880" cy="4231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/>
              <a:t>Store of Value</a:t>
            </a:r>
            <a:endParaRPr sz="1100"/>
          </a:p>
        </p:txBody>
      </p:sp>
      <p:sp>
        <p:nvSpPr>
          <p:cNvPr id="579" name="Google Shape;579;p83"/>
          <p:cNvSpPr txBox="1"/>
          <p:nvPr/>
        </p:nvSpPr>
        <p:spPr>
          <a:xfrm>
            <a:off x="3492930" y="2023006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of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endParaRPr sz="1100"/>
          </a:p>
        </p:txBody>
      </p:sp>
      <p:sp>
        <p:nvSpPr>
          <p:cNvPr id="580" name="Google Shape;580;p83"/>
          <p:cNvSpPr txBox="1"/>
          <p:nvPr/>
        </p:nvSpPr>
        <p:spPr>
          <a:xfrm>
            <a:off x="5986733" y="1900685"/>
            <a:ext cx="2158141" cy="10910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of Account</a:t>
            </a:r>
            <a:endParaRPr sz="1100"/>
          </a:p>
        </p:txBody>
      </p:sp>
      <p:pic>
        <p:nvPicPr>
          <p:cNvPr id="581" name="Google Shape;58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3721" y="615305"/>
            <a:ext cx="1930670" cy="1702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ocks certificate" id="582" name="Google Shape;58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36" y="472654"/>
            <a:ext cx="1292155" cy="846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bill" id="583" name="Google Shape;583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0582" y="442057"/>
            <a:ext cx="1079255" cy="907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" id="584" name="Google Shape;584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4773" y="1515194"/>
            <a:ext cx="803108" cy="80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ld" id="585" name="Google Shape;585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192" y="1473686"/>
            <a:ext cx="1473041" cy="1003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ictionary" id="586" name="Google Shape;586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16200" y="615305"/>
            <a:ext cx="2158141" cy="179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wap icon"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386323">
            <a:off x="3683542" y="3358447"/>
            <a:ext cx="2438183" cy="136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1734" y="0"/>
            <a:ext cx="1520900" cy="170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723900"/>
            <a:ext cx="60960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0761" y="559459"/>
            <a:ext cx="2211161" cy="134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5810" y="383025"/>
            <a:ext cx="2211161" cy="1340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bill" id="604" name="Google Shape;60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735" y="201760"/>
            <a:ext cx="2126209" cy="178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85" y="1989709"/>
            <a:ext cx="7075031" cy="116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8714" y="636533"/>
            <a:ext cx="1818500" cy="1102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bill" id="611" name="Google Shape;61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12" y="522478"/>
            <a:ext cx="1594127" cy="1340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ld" id="612" name="Google Shape;612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4218" y="733047"/>
            <a:ext cx="1473041" cy="1003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ocks certificate" id="613" name="Google Shape;613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438" y="582071"/>
            <a:ext cx="1818500" cy="1191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" id="614" name="Google Shape;614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801" y="688968"/>
            <a:ext cx="973734" cy="97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9" name="Google Shape;61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0"/>
            <a:ext cx="701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8"/>
          <p:cNvSpPr txBox="1"/>
          <p:nvPr/>
        </p:nvSpPr>
        <p:spPr>
          <a:xfrm>
            <a:off x="3295436" y="2789435"/>
            <a:ext cx="2553128" cy="876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zh-CN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Rodrik’s</a:t>
            </a:r>
            <a:endParaRPr sz="1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zh-CN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Trilemma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6" name="Google Shape;62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164" y="-663698"/>
            <a:ext cx="7603671" cy="5578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ld" id="627" name="Google Shape;62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856" y="1783515"/>
            <a:ext cx="1121015" cy="763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" id="628" name="Google Shape;628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9182" y="907428"/>
            <a:ext cx="790362" cy="79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ther logo" id="629" name="Google Shape;629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6306" y="1809737"/>
            <a:ext cx="452254" cy="737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uro symbol" id="630" name="Google Shape;630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9836" y="1521096"/>
            <a:ext cx="1672068" cy="94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cor phoenix" id="631" name="Google Shape;631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04786" y="965485"/>
            <a:ext cx="1340981" cy="1496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ny currencies" id="632" name="Google Shape;632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57812" y="4159595"/>
            <a:ext cx="1428375" cy="92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38" name="Google Shape;63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164" y="-663698"/>
            <a:ext cx="7603671" cy="5578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ld" id="639" name="Google Shape;63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856" y="1783515"/>
            <a:ext cx="1121015" cy="763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tcoin" id="640" name="Google Shape;640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9182" y="907428"/>
            <a:ext cx="790362" cy="79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ther logo" id="641" name="Google Shape;641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6306" y="1809737"/>
            <a:ext cx="452254" cy="737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uro symbol" id="642" name="Google Shape;642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9836" y="1521096"/>
            <a:ext cx="1672068" cy="94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cor phoenix" id="643" name="Google Shape;643;p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04786" y="965485"/>
            <a:ext cx="1340981" cy="1496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ny currencies" id="644" name="Google Shape;644;p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57812" y="4159595"/>
            <a:ext cx="1428375" cy="925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90"/>
          <p:cNvCxnSpPr/>
          <p:nvPr/>
        </p:nvCxnSpPr>
        <p:spPr>
          <a:xfrm rot="10800000">
            <a:off x="4386475" y="3003662"/>
            <a:ext cx="181443" cy="523312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6" name="Google Shape;646;p90"/>
          <p:cNvSpPr/>
          <p:nvPr/>
        </p:nvSpPr>
        <p:spPr>
          <a:xfrm>
            <a:off x="4486274" y="3510650"/>
            <a:ext cx="171450" cy="17145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90"/>
          <p:cNvSpPr/>
          <p:nvPr/>
        </p:nvSpPr>
        <p:spPr>
          <a:xfrm>
            <a:off x="4300750" y="2848536"/>
            <a:ext cx="171450" cy="17145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aring currencies: fiat, crypto, and virtual" id="652" name="Google Shape;652;p9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0" y="-189186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1122" y="119588"/>
            <a:ext cx="4941291" cy="49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655" name="Google Shape;655;p9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sp>
        <p:nvSpPr>
          <p:cNvPr id="656" name="Google Shape;656;p91"/>
          <p:cNvSpPr txBox="1"/>
          <p:nvPr/>
        </p:nvSpPr>
        <p:spPr>
          <a:xfrm>
            <a:off x="2901568" y="1775377"/>
            <a:ext cx="3200400" cy="15927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Thank You!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anana for scale" id="182" name="Google Shape;1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966" y="0"/>
            <a:ext cx="3596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